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7"/>
  </p:notesMasterIdLst>
  <p:handoutMasterIdLst>
    <p:handoutMasterId r:id="rId8"/>
  </p:handoutMasterIdLst>
  <p:sldIdLst>
    <p:sldId id="350" r:id="rId2"/>
    <p:sldId id="334" r:id="rId3"/>
    <p:sldId id="331" r:id="rId4"/>
    <p:sldId id="351" r:id="rId5"/>
    <p:sldId id="34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8ED1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1" autoAdjust="0"/>
    <p:restoredTop sz="94660"/>
  </p:normalViewPr>
  <p:slideViewPr>
    <p:cSldViewPr snapToGrid="0">
      <p:cViewPr varScale="1">
        <p:scale>
          <a:sx n="92" d="100"/>
          <a:sy n="92" d="100"/>
        </p:scale>
        <p:origin x="72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6D82F6D-DD82-4D50-9BDA-D7869097F084}" type="datetimeFigureOut">
              <a:rPr lang="fa-IR" smtClean="0"/>
              <a:t>07/07/1436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CE55A98-6D27-4B91-87F5-565C7CA3B41A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0721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56256-3BA2-4086-AF3D-83694A21E0F0}" type="datetimeFigureOut">
              <a:rPr lang="en-US" smtClean="0"/>
              <a:t>4/25/2015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69ACD-6082-423A-B033-46FA66B7F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68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778" y="1155032"/>
            <a:ext cx="8428770" cy="3093415"/>
          </a:xfrm>
        </p:spPr>
        <p:txBody>
          <a:bodyPr anchor="ctr">
            <a:normAutofit/>
          </a:bodyPr>
          <a:lstStyle>
            <a:lvl1pPr algn="ctr" rtl="1">
              <a:lnSpc>
                <a:spcPct val="150000"/>
              </a:lnSpc>
              <a:defRPr sz="6000" b="1">
                <a:solidFill>
                  <a:schemeClr val="bg1"/>
                </a:solidFill>
                <a:cs typeface="B Titr" panose="000007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C0-HD-TOP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"/>
            <a:ext cx="12192000" cy="9023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3366" y="95008"/>
            <a:ext cx="3261756" cy="376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4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9132" y="137159"/>
            <a:ext cx="6286079" cy="1325880"/>
          </a:xfrm>
        </p:spPr>
        <p:txBody>
          <a:bodyPr/>
          <a:lstStyle>
            <a:lvl1pPr algn="ctr" rtl="1">
              <a:lnSpc>
                <a:spcPct val="100000"/>
              </a:lnSpc>
              <a:defRPr b="1">
                <a:solidFill>
                  <a:schemeClr val="bg1"/>
                </a:solidFill>
                <a:cs typeface="B Titr" panose="000007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636295"/>
            <a:ext cx="11700802" cy="4961453"/>
          </a:xfrm>
        </p:spPr>
        <p:txBody>
          <a:bodyPr>
            <a:normAutofit/>
          </a:bodyPr>
          <a:lstStyle>
            <a:lvl1pPr algn="just" rtl="1">
              <a:lnSpc>
                <a:spcPct val="150000"/>
              </a:lnSpc>
              <a:defRPr sz="2800" b="1">
                <a:solidFill>
                  <a:schemeClr val="bg1"/>
                </a:solidFill>
                <a:cs typeface="B Yagut" panose="00000400000000000000" pitchFamily="2" charset="-78"/>
              </a:defRPr>
            </a:lvl1pPr>
            <a:lvl2pPr algn="just" rtl="1">
              <a:lnSpc>
                <a:spcPct val="150000"/>
              </a:lnSpc>
              <a:defRPr sz="2800" b="1">
                <a:solidFill>
                  <a:schemeClr val="bg1"/>
                </a:solidFill>
                <a:cs typeface="B Yagut" panose="00000400000000000000" pitchFamily="2" charset="-78"/>
              </a:defRPr>
            </a:lvl2pPr>
            <a:lvl3pPr algn="just" rtl="1">
              <a:lnSpc>
                <a:spcPct val="150000"/>
              </a:lnSpc>
              <a:defRPr sz="2400" b="1">
                <a:solidFill>
                  <a:schemeClr val="bg1"/>
                </a:solidFill>
                <a:cs typeface="B Yagut" panose="00000400000000000000" pitchFamily="2" charset="-78"/>
              </a:defRPr>
            </a:lvl3pPr>
            <a:lvl4pPr algn="just" rtl="1">
              <a:lnSpc>
                <a:spcPct val="150000"/>
              </a:lnSpc>
              <a:defRPr sz="2000" b="1">
                <a:solidFill>
                  <a:schemeClr val="bg1"/>
                </a:solidFill>
                <a:cs typeface="B Yagut" panose="00000400000000000000" pitchFamily="2" charset="-78"/>
              </a:defRPr>
            </a:lvl4pPr>
            <a:lvl5pPr algn="just" rtl="1">
              <a:lnSpc>
                <a:spcPct val="150000"/>
              </a:lnSpc>
              <a:defRPr sz="2000" b="1">
                <a:solidFill>
                  <a:schemeClr val="bg1"/>
                </a:solidFill>
                <a:cs typeface="B Yagut" panose="00000400000000000000" pitchFamily="2" charset="-7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969" y="137159"/>
            <a:ext cx="2853434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03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1730" y="117772"/>
            <a:ext cx="6561344" cy="1058779"/>
          </a:xfrm>
        </p:spPr>
        <p:txBody>
          <a:bodyPr>
            <a:normAutofit/>
          </a:bodyPr>
          <a:lstStyle>
            <a:lvl1pPr algn="ctr" rtl="1">
              <a:lnSpc>
                <a:spcPct val="100000"/>
              </a:lnSpc>
              <a:defRPr sz="3600" b="1">
                <a:solidFill>
                  <a:schemeClr val="bg1"/>
                </a:solidFill>
                <a:cs typeface="B Titr" panose="000007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920" y="117772"/>
            <a:ext cx="1771097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527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سفی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8138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سفی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47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یت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1873930" y="2349276"/>
            <a:ext cx="8525022" cy="3401634"/>
          </a:xfrm>
          <a:prstGeom prst="roundRect">
            <a:avLst>
              <a:gd name="adj" fmla="val 9113"/>
            </a:avLst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cap="none" spc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862205" y="2349276"/>
            <a:ext cx="8536747" cy="3401634"/>
          </a:xfrm>
        </p:spPr>
        <p:txBody>
          <a:bodyPr anchor="ctr">
            <a:normAutofit/>
          </a:bodyPr>
          <a:lstStyle>
            <a:lvl1pPr algn="ctr" rtl="1">
              <a:lnSpc>
                <a:spcPct val="150000"/>
              </a:lnSpc>
              <a:defRPr sz="4800" b="1" cap="none" spc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969" y="137159"/>
            <a:ext cx="2853434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325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جدول و عک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611" y="5991726"/>
            <a:ext cx="11665657" cy="636341"/>
          </a:xfrm>
        </p:spPr>
        <p:txBody>
          <a:bodyPr anchor="ctr">
            <a:normAutofit/>
          </a:bodyPr>
          <a:lstStyle>
            <a:lvl1pPr algn="ctr" rtl="1">
              <a:defRPr sz="2800" b="1">
                <a:solidFill>
                  <a:schemeClr val="bg1"/>
                </a:solidFill>
                <a:cs typeface="B Yagut" panose="00000400000000000000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969" y="137159"/>
            <a:ext cx="2853434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5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دو ستون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18512" y="1587042"/>
            <a:ext cx="5489919" cy="617320"/>
          </a:xfrm>
        </p:spPr>
        <p:txBody>
          <a:bodyPr anchor="ctr">
            <a:noAutofit/>
          </a:bodyPr>
          <a:lstStyle>
            <a:lvl1pPr marL="0" indent="0" algn="ctr" rtl="1">
              <a:buNone/>
              <a:defRPr sz="2400" b="1">
                <a:solidFill>
                  <a:schemeClr val="bg1"/>
                </a:solidFill>
                <a:cs typeface="B Titr" panose="000007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418512" y="2382253"/>
            <a:ext cx="5489917" cy="4117798"/>
          </a:xfrm>
        </p:spPr>
        <p:txBody>
          <a:bodyPr anchor="t">
            <a:normAutofit/>
          </a:bodyPr>
          <a:lstStyle>
            <a:lvl1pPr marL="0" indent="0" algn="just" rtl="1">
              <a:buNone/>
              <a:defRPr sz="2000" b="1">
                <a:solidFill>
                  <a:schemeClr val="bg1"/>
                </a:solidFill>
                <a:cs typeface="B Yagut" panose="00000400000000000000" pitchFamily="2" charset="-7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02328" y="1587042"/>
            <a:ext cx="5473192" cy="626534"/>
          </a:xfrm>
        </p:spPr>
        <p:txBody>
          <a:bodyPr anchor="ctr">
            <a:noAutofit/>
          </a:bodyPr>
          <a:lstStyle>
            <a:lvl1pPr marL="0" indent="0" algn="ctr" rtl="1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bg1"/>
                </a:solidFill>
                <a:cs typeface="B Titr" panose="00000700000000000000" pitchFamily="2" charset="-7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302327" y="2382253"/>
            <a:ext cx="5473192" cy="4117799"/>
          </a:xfrm>
        </p:spPr>
        <p:txBody>
          <a:bodyPr anchor="t">
            <a:normAutofit/>
          </a:bodyPr>
          <a:lstStyle>
            <a:lvl1pPr marL="0" indent="0" algn="just" rtl="1">
              <a:lnSpc>
                <a:spcPct val="150000"/>
              </a:lnSpc>
              <a:buNone/>
              <a:defRPr sz="2000" b="1">
                <a:solidFill>
                  <a:schemeClr val="bg1"/>
                </a:solidFill>
                <a:cs typeface="B Yagut" panose="00000400000000000000" pitchFamily="2" charset="-7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969" y="137159"/>
            <a:ext cx="2853434" cy="1325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62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1" y="137159"/>
            <a:ext cx="11700801" cy="13066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1" y="1580944"/>
            <a:ext cx="11700802" cy="5016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3774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50" r:id="rId3"/>
    <p:sldLayoutId id="2147483835" r:id="rId4"/>
    <p:sldLayoutId id="2147483851" r:id="rId5"/>
    <p:sldLayoutId id="2147483843" r:id="rId6"/>
    <p:sldLayoutId id="2147483838" r:id="rId7"/>
    <p:sldLayoutId id="2147483842" r:id="rId8"/>
  </p:sldLayoutIdLst>
  <p:timing>
    <p:tnLst>
      <p:par>
        <p:cTn id="1" dur="indefinite" restart="never" nodeType="tmRoot"/>
      </p:par>
    </p:tnLst>
  </p:timing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0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fa-IR" cap="none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وضعیت شهرهای مواجه با تنش </a:t>
            </a:r>
            <a:r>
              <a:rPr lang="fa-IR" cap="none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آبی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77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نام شهر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686655"/>
              </p:ext>
            </p:extLst>
          </p:nvPr>
        </p:nvGraphicFramePr>
        <p:xfrm>
          <a:off x="863747" y="256888"/>
          <a:ext cx="10514298" cy="1717384"/>
        </p:xfrm>
        <a:graphic>
          <a:graphicData uri="http://schemas.openxmlformats.org/drawingml/2006/table">
            <a:tbl>
              <a:tblPr rtl="1"/>
              <a:tblGrid>
                <a:gridCol w="3504766"/>
                <a:gridCol w="3504766"/>
                <a:gridCol w="3504766"/>
              </a:tblGrid>
              <a:tr h="560504"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20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B Titr" panose="00000700000000000000" pitchFamily="2" charset="-78"/>
                        </a:rPr>
                        <a:t>مقایسه بارندگی در حوضه آبریز منابع تامین آب شرب از ابتدای سال آبی جاری و مقایسه آن با سال گذشته (میلی‌متر)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560504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از ابتدای </a:t>
                      </a:r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سال آبی </a:t>
                      </a:r>
                      <a:r>
                        <a:rPr lang="fa-I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94-93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در </a:t>
                      </a:r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مدت مشابه سال آبی 93-92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مقدار افزایش/کاهش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</a:tr>
              <a:tr h="298188">
                <a:tc rowSpan="2"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..... </a:t>
                      </a:r>
                      <a:r>
                        <a:rPr lang="fa-IR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میلیمتر </a:t>
                      </a:r>
                      <a:r>
                        <a:rPr lang="fa-IR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افزایش / کاهش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1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% افزایش افزایش / کاهش</a:t>
                      </a:r>
                      <a:endParaRPr lang="en-US" sz="1800" b="0" i="0" u="none" strike="noStrike" dirty="0">
                        <a:solidFill>
                          <a:schemeClr val="bg1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40696"/>
              </p:ext>
            </p:extLst>
          </p:nvPr>
        </p:nvGraphicFramePr>
        <p:xfrm>
          <a:off x="290947" y="2182092"/>
          <a:ext cx="11701462" cy="4545612"/>
        </p:xfrm>
        <a:graphic>
          <a:graphicData uri="http://schemas.openxmlformats.org/drawingml/2006/table">
            <a:tbl>
              <a:tblPr rtl="1"/>
              <a:tblGrid>
                <a:gridCol w="802717"/>
                <a:gridCol w="810992"/>
                <a:gridCol w="810992"/>
                <a:gridCol w="802717"/>
                <a:gridCol w="877196"/>
                <a:gridCol w="877196"/>
                <a:gridCol w="802717"/>
                <a:gridCol w="877196"/>
                <a:gridCol w="877196"/>
                <a:gridCol w="802717"/>
                <a:gridCol w="877196"/>
                <a:gridCol w="877196"/>
                <a:gridCol w="802717"/>
                <a:gridCol w="802717"/>
              </a:tblGrid>
              <a:tr h="713999">
                <a:tc gridSpan="14">
                  <a:txBody>
                    <a:bodyPr/>
                    <a:lstStyle/>
                    <a:p>
                      <a:pPr algn="ctr" rtl="1" fontAlgn="ctr"/>
                      <a:r>
                        <a:rPr lang="fa-I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وضعیت منابع سدهای تامین‌کننده آب شهر </a:t>
                      </a:r>
                      <a:r>
                        <a:rPr lang="fa-I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...... در </a:t>
                      </a:r>
                      <a:r>
                        <a:rPr lang="fa-I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سال آبی 94-93 تا تاریخ </a:t>
                      </a:r>
                      <a:r>
                        <a:rPr lang="fa-IR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......... ۱۳۹4</a:t>
                      </a:r>
                      <a:endParaRPr lang="fa-IR" sz="1200" b="1" i="0" u="none" strike="noStrike" dirty="0">
                        <a:solidFill>
                          <a:srgbClr val="000000"/>
                        </a:solidFill>
                        <a:effectLst/>
                        <a:latin typeface="B Titr" panose="000007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934">
                <a:tc gridSpan="14">
                  <a:txBody>
                    <a:bodyPr/>
                    <a:lstStyle/>
                    <a:p>
                      <a:pPr algn="ctr" rtl="0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 Titr" panose="00000700000000000000" pitchFamily="2" charset="-78"/>
                          <a:cs typeface="B Titr" panose="00000700000000000000" pitchFamily="2" charset="-78"/>
                        </a:rPr>
                        <a:t> </a:t>
                      </a:r>
                    </a:p>
                  </a:txBody>
                  <a:tcPr marL="6609" marR="6609" marT="6609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3991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ردیف</a:t>
                      </a:r>
                    </a:p>
                  </a:txBody>
                  <a:tcPr marL="6609" marR="6609" marT="6609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سد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حجم مخزن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،</a:t>
                      </a:r>
                      <a:r>
                        <a:rPr lang="fa-IR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 م م م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کل 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ورودی،</a:t>
                      </a:r>
                      <a:r>
                        <a:rPr lang="en-US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 </a:t>
                      </a:r>
                      <a:r>
                        <a:rPr lang="fa-IR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م م م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کل خروجی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، </a:t>
                      </a:r>
                      <a:r>
                        <a:rPr lang="fa-IR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م م م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حجم مخزن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، </a:t>
                      </a:r>
                      <a:r>
                        <a:rPr lang="fa-IR" sz="1400" b="0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م م م</a:t>
                      </a:r>
                      <a:endParaRPr lang="en-US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درصد پر بودن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47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جاری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قبل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درصد تغییر ورودی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جاری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قبل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درصد تغییر خروجی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جاری</a:t>
                      </a:r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قبل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درصد تغییر خروجی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</a:t>
                      </a:r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جاری</a:t>
                      </a:r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سال قبل</a:t>
                      </a: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45598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۱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598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۲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45598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۳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598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۴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</a:tr>
              <a:tr h="455987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۵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6609" marR="6609" marT="660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5987"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000000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جمع کل</a:t>
                      </a:r>
                    </a:p>
                  </a:txBody>
                  <a:tcPr marL="6609" marR="6609" marT="660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FF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B05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58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6360936"/>
              </p:ext>
            </p:extLst>
          </p:nvPr>
        </p:nvGraphicFramePr>
        <p:xfrm>
          <a:off x="166258" y="1108720"/>
          <a:ext cx="11814460" cy="3816425"/>
        </p:xfrm>
        <a:graphic>
          <a:graphicData uri="http://schemas.openxmlformats.org/drawingml/2006/table">
            <a:tbl>
              <a:tblPr rtl="1"/>
              <a:tblGrid>
                <a:gridCol w="843890"/>
                <a:gridCol w="843890"/>
                <a:gridCol w="920338"/>
                <a:gridCol w="767442"/>
                <a:gridCol w="843890"/>
                <a:gridCol w="843890"/>
                <a:gridCol w="843890"/>
                <a:gridCol w="843890"/>
                <a:gridCol w="843890"/>
                <a:gridCol w="843890"/>
                <a:gridCol w="843890"/>
                <a:gridCol w="843890"/>
                <a:gridCol w="843890"/>
                <a:gridCol w="843890"/>
              </a:tblGrid>
              <a:tr h="7632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فروردين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ارديبهشت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خرداد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تير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مرداد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شهريور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مهر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آبان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آذر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دي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بهمن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اسفند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جمع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ميزان تامين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میزان تخصیص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میزان نياز آبي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B Yekan" panose="00000400000000000000" pitchFamily="2" charset="-78"/>
                        </a:rPr>
                        <a:t>ميزان كمبود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9900"/>
                        </a:buClr>
                        <a:buSzTx/>
                        <a:buFontTx/>
                        <a:buNone/>
                        <a:tabLst/>
                      </a:pPr>
                      <a:endParaRPr kumimoji="0" lang="fa-I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B Yekan" panose="00000400000000000000" pitchFamily="2" charset="-78"/>
                      </a:endParaRPr>
                    </a:p>
                  </a:txBody>
                  <a:tcPr marL="44949" marR="44949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449756" y="282924"/>
            <a:ext cx="3147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dirty="0">
                <a:solidFill>
                  <a:schemeClr val="bg1"/>
                </a:solidFill>
                <a:latin typeface="B Yekan" panose="00000400000000000000" pitchFamily="2" charset="-78"/>
                <a:cs typeface="B Titr" panose="00000700000000000000" pitchFamily="2" charset="-78"/>
              </a:rPr>
              <a:t>وضعیت تخصیص و دریافت آب، م م 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1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06752"/>
              </p:ext>
            </p:extLst>
          </p:nvPr>
        </p:nvGraphicFramePr>
        <p:xfrm>
          <a:off x="124692" y="114288"/>
          <a:ext cx="11939152" cy="3616047"/>
        </p:xfrm>
        <a:graphic>
          <a:graphicData uri="http://schemas.openxmlformats.org/drawingml/2006/table">
            <a:tbl>
              <a:tblPr rtl="1"/>
              <a:tblGrid>
                <a:gridCol w="4704586"/>
                <a:gridCol w="1205761"/>
                <a:gridCol w="1205761"/>
                <a:gridCol w="1205761"/>
                <a:gridCol w="1205761"/>
                <a:gridCol w="1205761"/>
                <a:gridCol w="1205761"/>
              </a:tblGrid>
              <a:tr h="496508">
                <a:tc gridSpan="7"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برنامه‌های مصوب</a:t>
                      </a:r>
                      <a:r>
                        <a:rPr lang="fa-IR" sz="16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B Yekan" panose="00000400000000000000" pitchFamily="2" charset="-78"/>
                          <a:cs typeface="B Titr" panose="00000700000000000000" pitchFamily="2" charset="-78"/>
                        </a:rPr>
                        <a:t> سال ۱۳۹۴ جهت گذر از خشکسالی</a:t>
                      </a:r>
                      <a:endParaRPr lang="fa-IR" sz="1400" b="0" i="0" u="none" strike="noStrike" dirty="0">
                        <a:solidFill>
                          <a:schemeClr val="bg1"/>
                        </a:solidFill>
                        <a:effectLst/>
                        <a:latin typeface="B Yekan" panose="00000400000000000000" pitchFamily="2" charset="-78"/>
                        <a:cs typeface="B Titr" panose="000007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6778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عنوان فعالیت</a:t>
                      </a:r>
                      <a:endParaRPr lang="fa-IR" sz="1400" b="0" i="0" u="none" strike="noStrike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حجم فعالیت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تاریخ شروع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ea typeface="+mn-ea"/>
                          <a:cs typeface="B Yekan" panose="00000400000000000000" pitchFamily="2" charset="-78"/>
                        </a:rPr>
                        <a:t>تاریخ ورود به مدار بهره‌برداری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400" b="0" i="0" u="none" strike="noStrike" kern="120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ea typeface="+mn-ea"/>
                          <a:cs typeface="B Yekan" panose="00000400000000000000" pitchFamily="2" charset="-78"/>
                        </a:rPr>
                        <a:t>درصد</a:t>
                      </a:r>
                      <a:r>
                        <a:rPr lang="fa-IR" sz="1400" b="0" i="0" u="none" strike="noStrike" kern="1200" baseline="0" dirty="0" smtClean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ea typeface="+mn-ea"/>
                          <a:cs typeface="B Yekan" panose="00000400000000000000" pitchFamily="2" charset="-78"/>
                        </a:rPr>
                        <a:t> پیشرفت فیزیکی پروژه</a:t>
                      </a:r>
                      <a:endParaRPr lang="en-US" sz="1400" b="0" i="0" u="none" strike="noStrike" kern="1200" dirty="0">
                        <a:solidFill>
                          <a:srgbClr val="FFFFFF"/>
                        </a:solidFill>
                        <a:effectLst/>
                        <a:latin typeface="B Yekan" panose="00000400000000000000" pitchFamily="2" charset="-78"/>
                        <a:ea typeface="+mn-ea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حجم آب حاصله از فعالیت،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67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ea typeface="+mn-ea"/>
                          <a:cs typeface="B Yekan" panose="00000400000000000000" pitchFamily="2" charset="-78"/>
                        </a:rPr>
                        <a:t>میلیون مترمکعب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400" b="0" i="0" u="none" strike="noStrike">
                          <a:solidFill>
                            <a:srgbClr val="FFFFFF"/>
                          </a:solidFill>
                          <a:effectLst/>
                          <a:latin typeface="B Yekan" panose="00000400000000000000" pitchFamily="2" charset="-78"/>
                          <a:cs typeface="B Yekan" panose="00000400000000000000" pitchFamily="2" charset="-78"/>
                        </a:rPr>
                        <a:t>لیتر در ثانیه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498871">
                <a:tc>
                  <a:txBody>
                    <a:bodyPr/>
                    <a:lstStyle/>
                    <a:p>
                      <a:pPr algn="just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endParaRPr lang="fa-IR" sz="1400" b="0" i="0" u="none" strike="noStrike" dirty="0">
                        <a:solidFill>
                          <a:srgbClr val="000000"/>
                        </a:solidFill>
                        <a:effectLst/>
                        <a:latin typeface="B Yekan" panose="00000400000000000000" pitchFamily="2" charset="-78"/>
                        <a:cs typeface="B Yeka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157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10104</TotalTime>
  <Words>195</Words>
  <Application>Microsoft Office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 Titr</vt:lpstr>
      <vt:lpstr>B Yagut</vt:lpstr>
      <vt:lpstr>B Yekan</vt:lpstr>
      <vt:lpstr>Calibri</vt:lpstr>
      <vt:lpstr>Century Gothic</vt:lpstr>
      <vt:lpstr>Times New Roman</vt:lpstr>
      <vt:lpstr>Vapor Trail</vt:lpstr>
      <vt:lpstr>وضعیت شهرهای مواجه با تنش آبی</vt:lpstr>
      <vt:lpstr>نام شهر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Farham</dc:creator>
  <cp:lastModifiedBy>karakani</cp:lastModifiedBy>
  <cp:revision>710</cp:revision>
  <cp:lastPrinted>2014-08-17T10:12:01Z</cp:lastPrinted>
  <dcterms:created xsi:type="dcterms:W3CDTF">2013-09-26T06:03:16Z</dcterms:created>
  <dcterms:modified xsi:type="dcterms:W3CDTF">2015-04-25T09:16:42Z</dcterms:modified>
</cp:coreProperties>
</file>